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32"/>
  </p:notesMasterIdLst>
  <p:sldIdLst>
    <p:sldId id="256" r:id="rId4"/>
    <p:sldId id="257" r:id="rId5"/>
    <p:sldId id="322" r:id="rId6"/>
    <p:sldId id="325" r:id="rId7"/>
    <p:sldId id="324" r:id="rId8"/>
    <p:sldId id="323" r:id="rId9"/>
    <p:sldId id="326" r:id="rId10"/>
    <p:sldId id="297" r:id="rId11"/>
    <p:sldId id="327" r:id="rId12"/>
    <p:sldId id="316" r:id="rId13"/>
    <p:sldId id="318" r:id="rId14"/>
    <p:sldId id="315" r:id="rId15"/>
    <p:sldId id="307" r:id="rId16"/>
    <p:sldId id="320" r:id="rId17"/>
    <p:sldId id="309" r:id="rId18"/>
    <p:sldId id="311" r:id="rId19"/>
    <p:sldId id="312" r:id="rId20"/>
    <p:sldId id="308" r:id="rId21"/>
    <p:sldId id="313" r:id="rId22"/>
    <p:sldId id="314" r:id="rId23"/>
    <p:sldId id="321" r:id="rId24"/>
    <p:sldId id="319" r:id="rId25"/>
    <p:sldId id="328" r:id="rId26"/>
    <p:sldId id="310" r:id="rId27"/>
    <p:sldId id="281" r:id="rId28"/>
    <p:sldId id="293" r:id="rId29"/>
    <p:sldId id="294" r:id="rId30"/>
    <p:sldId id="295" r:id="rId31"/>
  </p:sldIdLst>
  <p:sldSz cx="9144000" cy="6858000" type="screen4x3"/>
  <p:notesSz cx="6994525" cy="9280525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EvoBQ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1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 noChangeArrowheads="1"/>
          </p:cNvSpPr>
          <p:nvPr/>
        </p:nvSpPr>
        <p:spPr bwMode="auto">
          <a:xfrm>
            <a:off x="0" y="0"/>
            <a:ext cx="6994525" cy="928052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0" y="-1588"/>
            <a:ext cx="3030538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962400" y="-1588"/>
            <a:ext cx="30289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0" tIns="0" rIns="19080" bIns="0" numCol="1" anchor="t" anchorCtr="0" compatLnSpc="1">
            <a:prstTxWarp prst="textNoShape">
              <a:avLst/>
            </a:prstTxWarp>
          </a:bodyPr>
          <a:lstStyle>
            <a:lvl1pPr algn="r" eaLnBrk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000" i="1">
                <a:solidFill>
                  <a:srgbClr val="000000"/>
                </a:solidFill>
                <a:latin typeface="CorporateABQ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r>
              <a:rPr lang="en-US" altLang="en-US"/>
              <a:t>03/30/16</a:t>
            </a:r>
          </a:p>
        </p:txBody>
      </p:sp>
      <p:sp>
        <p:nvSpPr>
          <p:cNvPr id="512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9038" y="706438"/>
            <a:ext cx="4613275" cy="3459162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33450" y="4408488"/>
            <a:ext cx="51244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816975"/>
            <a:ext cx="30289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0" tIns="0" rIns="19080" bIns="0" numCol="1" anchor="b" anchorCtr="0" compatLnSpc="1">
            <a:prstTxWarp prst="textNoShape">
              <a:avLst/>
            </a:prstTxWarp>
          </a:bodyPr>
          <a:lstStyle>
            <a:lvl1pPr eaLnBrk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000" i="1">
                <a:solidFill>
                  <a:srgbClr val="000000"/>
                </a:solidFill>
                <a:latin typeface="CorporateABQ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r>
              <a:rPr lang="en-US" altLang="en-US"/>
              <a:t>Certicom - Knut S-C Ojermark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962400" y="8816975"/>
            <a:ext cx="30289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0" tIns="0" rIns="19080" bIns="0" numCol="1" anchor="b" anchorCtr="0" compatLnSpc="1">
            <a:prstTxWarp prst="textNoShape">
              <a:avLst/>
            </a:prstTxWarp>
          </a:bodyPr>
          <a:lstStyle>
            <a:lvl1pPr algn="r" eaLnBrk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000" i="1">
                <a:solidFill>
                  <a:srgbClr val="000000"/>
                </a:solidFill>
                <a:latin typeface="CorporateABQ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44871403-B979-44DA-AACA-4129F84305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59095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F6B96D5-16BE-4A0F-BC26-7A144E74758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7173" name="Text Box 1"/>
          <p:cNvSpPr txBox="1">
            <a:spLocks noChangeArrowheads="1"/>
          </p:cNvSpPr>
          <p:nvPr/>
        </p:nvSpPr>
        <p:spPr bwMode="auto">
          <a:xfrm>
            <a:off x="3962400" y="-1588"/>
            <a:ext cx="3030538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n-US" sz="1000" i="1">
                <a:solidFill>
                  <a:srgbClr val="FFFFFF"/>
                </a:solidFill>
                <a:latin typeface="CorporateABQ" charset="0"/>
              </a:rPr>
              <a:t>03/30/16</a:t>
            </a:r>
          </a:p>
        </p:txBody>
      </p:sp>
      <p:sp>
        <p:nvSpPr>
          <p:cNvPr id="7174" name="Text Box 2"/>
          <p:cNvSpPr txBox="1">
            <a:spLocks noChangeArrowheads="1"/>
          </p:cNvSpPr>
          <p:nvPr/>
        </p:nvSpPr>
        <p:spPr bwMode="auto">
          <a:xfrm>
            <a:off x="0" y="8816975"/>
            <a:ext cx="30305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 i="1">
                <a:solidFill>
                  <a:srgbClr val="FFFFFF"/>
                </a:solidFill>
                <a:latin typeface="CorporateABQ" charset="0"/>
              </a:rPr>
              <a:t>Certicom - Knut S-C Ojermark</a:t>
            </a:r>
          </a:p>
        </p:txBody>
      </p:sp>
      <p:sp>
        <p:nvSpPr>
          <p:cNvPr id="7175" name="Text Box 3"/>
          <p:cNvSpPr txBox="1">
            <a:spLocks noChangeArrowheads="1"/>
          </p:cNvSpPr>
          <p:nvPr/>
        </p:nvSpPr>
        <p:spPr bwMode="auto">
          <a:xfrm>
            <a:off x="3962400" y="8816975"/>
            <a:ext cx="30305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023BFEB-1BD3-4D8B-AA77-6C12146E4D49}" type="slidenum">
              <a:rPr lang="en-US" altLang="en-US" sz="1000" i="1">
                <a:solidFill>
                  <a:srgbClr val="FFFFFF"/>
                </a:solidFill>
                <a:latin typeface="CorporateABQ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000" i="1">
              <a:solidFill>
                <a:srgbClr val="FFFFFF"/>
              </a:solidFill>
              <a:latin typeface="CorporateABQ" charset="0"/>
            </a:endParaRPr>
          </a:p>
        </p:txBody>
      </p:sp>
      <p:sp>
        <p:nvSpPr>
          <p:cNvPr id="7176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16450" cy="346233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7" name="Text Box 5"/>
          <p:cNvSpPr>
            <a:spLocks noGrp="1" noChangeArrowheads="1"/>
          </p:cNvSpPr>
          <p:nvPr>
            <p:ph type="body" idx="1"/>
          </p:nvPr>
        </p:nvSpPr>
        <p:spPr>
          <a:xfrm>
            <a:off x="935038" y="4410075"/>
            <a:ext cx="5122862" cy="4171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320" tIns="47160" rIns="94320" bIns="47160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41388" algn="l"/>
                <a:tab pos="1884363" algn="l"/>
                <a:tab pos="2827338" algn="l"/>
                <a:tab pos="3770313" algn="l"/>
                <a:tab pos="4713288" algn="l"/>
                <a:tab pos="5656263" algn="l"/>
                <a:tab pos="6599238" algn="l"/>
                <a:tab pos="7543800" algn="l"/>
                <a:tab pos="8485188" algn="l"/>
                <a:tab pos="9428163" algn="l"/>
                <a:tab pos="10371138" algn="l"/>
              </a:tabLst>
            </a:pPr>
            <a:r>
              <a:rPr lang="en-US" altLang="en-US">
                <a:latin typeface="EvoBQ" charset="0"/>
                <a:ea typeface="Microsoft YaHei" panose="020B0503020204020204" pitchFamily="34" charset="-122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948904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057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54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277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83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504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82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194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73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266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218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488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378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233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6881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515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22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85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544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763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677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3838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3348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0AE9E1-7CB6-42D5-92CC-93EF6D66073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112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5883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71683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7168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E98EDB-15A5-4EBA-9A13-B2AF153BFCBA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71685" name="Text Box 1"/>
          <p:cNvSpPr txBox="1">
            <a:spLocks noChangeArrowheads="1"/>
          </p:cNvSpPr>
          <p:nvPr/>
        </p:nvSpPr>
        <p:spPr bwMode="auto">
          <a:xfrm>
            <a:off x="3962400" y="-1588"/>
            <a:ext cx="3030538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n-US" sz="1000" i="1">
                <a:solidFill>
                  <a:srgbClr val="FFFFFF"/>
                </a:solidFill>
                <a:latin typeface="CorporateABQ" charset="0"/>
              </a:rPr>
              <a:t>03/30/16</a:t>
            </a:r>
          </a:p>
        </p:txBody>
      </p:sp>
      <p:sp>
        <p:nvSpPr>
          <p:cNvPr id="71686" name="Text Box 2"/>
          <p:cNvSpPr txBox="1">
            <a:spLocks noChangeArrowheads="1"/>
          </p:cNvSpPr>
          <p:nvPr/>
        </p:nvSpPr>
        <p:spPr bwMode="auto">
          <a:xfrm>
            <a:off x="0" y="8816975"/>
            <a:ext cx="30305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 i="1">
                <a:solidFill>
                  <a:srgbClr val="FFFFFF"/>
                </a:solidFill>
                <a:latin typeface="CorporateABQ" charset="0"/>
              </a:rPr>
              <a:t>Certicom - Knut S-C Ojermark</a:t>
            </a:r>
          </a:p>
        </p:txBody>
      </p:sp>
      <p:sp>
        <p:nvSpPr>
          <p:cNvPr id="71687" name="Text Box 3"/>
          <p:cNvSpPr txBox="1">
            <a:spLocks noChangeArrowheads="1"/>
          </p:cNvSpPr>
          <p:nvPr/>
        </p:nvSpPr>
        <p:spPr bwMode="auto">
          <a:xfrm>
            <a:off x="3962400" y="8816975"/>
            <a:ext cx="30305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9080" tIns="0" rIns="1908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5785A69-ADF3-4257-82DA-B7C6DEAD6E49}" type="slidenum">
              <a:rPr lang="en-US" altLang="en-US" sz="1000" i="1">
                <a:solidFill>
                  <a:srgbClr val="FFFFFF"/>
                </a:solidFill>
                <a:latin typeface="CorporateABQ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000" i="1">
              <a:solidFill>
                <a:srgbClr val="FFFFFF"/>
              </a:solidFill>
              <a:latin typeface="CorporateABQ" charset="0"/>
            </a:endParaRPr>
          </a:p>
        </p:txBody>
      </p:sp>
      <p:sp>
        <p:nvSpPr>
          <p:cNvPr id="7168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16450" cy="346233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9" name="Text Box 5"/>
          <p:cNvSpPr>
            <a:spLocks noGrp="1" noChangeArrowheads="1"/>
          </p:cNvSpPr>
          <p:nvPr>
            <p:ph type="body" idx="1"/>
          </p:nvPr>
        </p:nvSpPr>
        <p:spPr>
          <a:xfrm>
            <a:off x="935038" y="4410075"/>
            <a:ext cx="5122862" cy="4171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320" tIns="47160" rIns="94320" bIns="47160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41388" algn="l"/>
                <a:tab pos="1884363" algn="l"/>
                <a:tab pos="2827338" algn="l"/>
                <a:tab pos="3770313" algn="l"/>
                <a:tab pos="4713288" algn="l"/>
                <a:tab pos="5656263" algn="l"/>
                <a:tab pos="6599238" algn="l"/>
                <a:tab pos="7543800" algn="l"/>
                <a:tab pos="8485188" algn="l"/>
                <a:tab pos="9428163" algn="l"/>
                <a:tab pos="10371138" algn="l"/>
              </a:tabLst>
            </a:pPr>
            <a:r>
              <a:rPr lang="en-US" altLang="en-US">
                <a:latin typeface="EvoBQ" charset="0"/>
                <a:ea typeface="Microsoft YaHei" panose="020B0503020204020204" pitchFamily="34" charset="-122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2792389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73731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7373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A80EDC-513C-40FB-ACE6-00EBE8187BF1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737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2988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75779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7578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55CD65-B77F-42D3-8C6B-4125966F31CB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757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28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03/30/16</a:t>
            </a:r>
          </a:p>
        </p:txBody>
      </p:sp>
      <p:sp>
        <p:nvSpPr>
          <p:cNvPr id="77827" name="Rectangle 6"/>
          <p:cNvSpPr>
            <a:spLocks noGrp="1" noChangeArrowheads="1"/>
          </p:cNvSpPr>
          <p:nvPr>
            <p:ph type="ftr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latin typeface="CorporateABQ" charset="0"/>
              </a:rPr>
              <a:t>Certicom - Knut S-C Ojermark</a:t>
            </a:r>
          </a:p>
        </p:txBody>
      </p:sp>
      <p:sp>
        <p:nvSpPr>
          <p:cNvPr id="7782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DAA6E5-50E2-4EBF-A312-F4769BC66659}" type="slidenum">
              <a:rPr lang="en-US" altLang="en-US" sz="1000" smtClean="0">
                <a:latin typeface="CorporateABQ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000">
              <a:latin typeface="CorporateABQ" charset="0"/>
            </a:endParaRPr>
          </a:p>
        </p:txBody>
      </p:sp>
      <p:sp>
        <p:nvSpPr>
          <p:cNvPr id="7782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6438"/>
            <a:ext cx="4614862" cy="34607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8488"/>
            <a:ext cx="5126038" cy="417353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5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45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03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198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412875"/>
            <a:ext cx="4021137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1400" y="1412875"/>
            <a:ext cx="4022725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043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899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137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62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424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32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6275" y="0"/>
            <a:ext cx="2116138" cy="5927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0"/>
            <a:ext cx="6196012" cy="5927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391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02590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0741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987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412875"/>
            <a:ext cx="4021137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1400" y="1412875"/>
            <a:ext cx="4022725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69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0859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6459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348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8060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581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3366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6275" y="0"/>
            <a:ext cx="2116138" cy="5927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0"/>
            <a:ext cx="6196012" cy="5927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1262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69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7816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1255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412875"/>
            <a:ext cx="4021137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1400" y="1412875"/>
            <a:ext cx="4022725" cy="4514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962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5004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8537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6855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5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9474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932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6275" y="0"/>
            <a:ext cx="2116138" cy="5927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0"/>
            <a:ext cx="6196012" cy="5927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04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0"/>
            <a:ext cx="700881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412875"/>
            <a:ext cx="8196262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0" y="0"/>
            <a:ext cx="1676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762000"/>
            <a:ext cx="22098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1000"/>
              </a:spcBef>
              <a:buSzPct val="145000"/>
              <a:defRPr/>
            </a:pPr>
            <a:r>
              <a:rPr lang="en-US" altLang="en-US" sz="1800">
                <a:solidFill>
                  <a:srgbClr val="FFFF00"/>
                </a:solidFill>
                <a:latin typeface="AdLib BT" charset="0"/>
              </a:rPr>
              <a:t>K</a:t>
            </a:r>
            <a:r>
              <a:rPr lang="en-US" altLang="en-US" sz="1600">
                <a:solidFill>
                  <a:srgbClr val="FFFF00"/>
                </a:solidFill>
                <a:latin typeface="AdLib BT" charset="0"/>
              </a:rPr>
              <a:t>enmark International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457200" y="6324600"/>
            <a:ext cx="25146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 marL="742950" indent="-284163"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700"/>
              </a:spcBef>
              <a:buSzPct val="145000"/>
              <a:defRPr/>
            </a:pPr>
            <a:r>
              <a:rPr lang="en-US" altLang="en-US" sz="1400" b="1"/>
              <a:t>Knut S-C Öjermark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019800" y="6323013"/>
            <a:ext cx="30686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 marL="742950" indent="-284163"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700"/>
              </a:spcBef>
              <a:buSzPct val="145000"/>
              <a:defRPr/>
            </a:pPr>
            <a:r>
              <a:rPr lang="en-US" altLang="en-US" sz="1400" b="1"/>
              <a:t>WWW.Kenmark.US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713163" y="3344863"/>
            <a:ext cx="34623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 algn="r">
              <a:buSzPct val="100000"/>
              <a:defRPr/>
            </a:pPr>
            <a:r>
              <a:rPr lang="en-US" altLang="en-US" sz="3000">
                <a:solidFill>
                  <a:srgbClr val="2A004E"/>
                </a:solidFill>
                <a:latin typeface="CorporateARegularItalic" charset="0"/>
              </a:rPr>
              <a:t>Main Section Subtitle</a:t>
            </a: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18288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066800" y="609600"/>
            <a:ext cx="22098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875"/>
              </a:spcBef>
              <a:buSzPct val="145000"/>
              <a:defRPr/>
            </a:pPr>
            <a:r>
              <a:rPr lang="en-US" altLang="en-US" sz="1400">
                <a:solidFill>
                  <a:srgbClr val="FFFF00"/>
                </a:solidFill>
                <a:latin typeface="Allegro BT" charset="0"/>
              </a:rPr>
              <a:t>Kenmark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0"/>
            <a:ext cx="700881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412875"/>
            <a:ext cx="8196262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0"/>
            <a:ext cx="1676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762000"/>
            <a:ext cx="22098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1000"/>
              </a:spcBef>
              <a:buSzPct val="145000"/>
              <a:defRPr/>
            </a:pPr>
            <a:r>
              <a:rPr lang="en-US" altLang="en-US" sz="1800">
                <a:solidFill>
                  <a:srgbClr val="FFFF00"/>
                </a:solidFill>
                <a:latin typeface="AdLib BT" charset="0"/>
              </a:rPr>
              <a:t>K</a:t>
            </a:r>
            <a:r>
              <a:rPr lang="en-US" altLang="en-US" sz="1600">
                <a:solidFill>
                  <a:srgbClr val="FFFF00"/>
                </a:solidFill>
                <a:latin typeface="AdLib BT" charset="0"/>
              </a:rPr>
              <a:t>enmark International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57200" y="6324600"/>
            <a:ext cx="25146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 marL="742950" indent="-284163"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700"/>
              </a:spcBef>
              <a:buSzPct val="145000"/>
              <a:defRPr/>
            </a:pPr>
            <a:r>
              <a:rPr lang="en-US" altLang="en-US" sz="1400" b="1"/>
              <a:t>Knut S-C Öjermark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019800" y="6323013"/>
            <a:ext cx="30686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 marL="742950" indent="-284163"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1pPr>
            <a:lvl2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2pPr>
            <a:lvl3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3pPr>
            <a:lvl4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4pPr>
            <a:lvl5pPr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2950" algn="l"/>
                <a:tab pos="1657350" algn="l"/>
                <a:tab pos="2571750" algn="l"/>
                <a:tab pos="3486150" algn="l"/>
                <a:tab pos="4400550" algn="l"/>
                <a:tab pos="5314950" algn="l"/>
                <a:tab pos="6229350" algn="l"/>
                <a:tab pos="7143750" algn="l"/>
                <a:tab pos="8058150" algn="l"/>
                <a:tab pos="8972550" algn="l"/>
                <a:tab pos="9886950" algn="l"/>
                <a:tab pos="10801350" algn="l"/>
              </a:tabLst>
              <a:defRPr sz="2400">
                <a:solidFill>
                  <a:srgbClr val="FFFFFF"/>
                </a:solidFill>
                <a:latin typeface="EvoBQ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700"/>
              </a:spcBef>
              <a:buSzPct val="145000"/>
              <a:defRPr/>
            </a:pPr>
            <a:r>
              <a:rPr lang="en-US" altLang="en-US" sz="1400" b="1"/>
              <a:t>WWW.Kenmark.US</a:t>
            </a: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9525"/>
            <a:ext cx="1676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0"/>
            <a:ext cx="700881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308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412875"/>
            <a:ext cx="8196262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 b="1" i="1">
          <a:solidFill>
            <a:srgbClr val="FFFF00"/>
          </a:solidFill>
          <a:latin typeface="EvoBQ-Bold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5000"/>
        </a:lnSpc>
        <a:spcBef>
          <a:spcPts val="13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ing.com/customer-stori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fixitutilities.avanquest.com/?rs4=AQ_US_FI12_Sit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enmark.us/Health/female%20health%20report.xls" TargetMode="External"/><Relationship Id="rId5" Type="http://schemas.openxmlformats.org/officeDocument/2006/relationships/hyperlink" Target="http://www.iol.ie/~dluby/escape.htm" TargetMode="External"/><Relationship Id="rId4" Type="http://schemas.openxmlformats.org/officeDocument/2006/relationships/hyperlink" Target="http://technet.microsoft.com/en-us/sysinternals/bb84206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kenmark.us/Health/Male%20health%20report.xl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t.microsoft.com/en-us/sysinternals/bb896653.aspx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0" y="5334000"/>
            <a:ext cx="426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b="1" i="1">
                <a:solidFill>
                  <a:srgbClr val="FFFF00"/>
                </a:solidFill>
              </a:rPr>
              <a:t>Knut S-C </a:t>
            </a:r>
            <a:r>
              <a:rPr lang="en-US" altLang="en-US" sz="1800" b="1" i="1">
                <a:solidFill>
                  <a:srgbClr val="FFFF00"/>
                </a:solidFill>
                <a:latin typeface="EvoBQ" charset="0"/>
              </a:rPr>
              <a:t>Ö</a:t>
            </a:r>
            <a:r>
              <a:rPr lang="en-US" altLang="en-US" sz="1800" b="1" i="1">
                <a:solidFill>
                  <a:srgbClr val="FFFF00"/>
                </a:solidFill>
              </a:rPr>
              <a:t>jermark</a:t>
            </a:r>
            <a:br>
              <a:rPr lang="en-US" altLang="en-US" sz="1800" b="1" i="1">
                <a:solidFill>
                  <a:srgbClr val="FFFF00"/>
                </a:solidFill>
              </a:rPr>
            </a:br>
            <a:r>
              <a:rPr lang="en-US" altLang="en-US" sz="2000" b="1" i="1">
                <a:solidFill>
                  <a:srgbClr val="FFFF00"/>
                </a:solidFill>
              </a:rPr>
              <a:t/>
            </a:r>
            <a:br>
              <a:rPr lang="en-US" altLang="en-US" sz="2000" b="1" i="1">
                <a:solidFill>
                  <a:srgbClr val="FFFF00"/>
                </a:solidFill>
              </a:rPr>
            </a:br>
            <a:r>
              <a:rPr lang="en-US" altLang="en-US" sz="1900" b="1" i="1">
                <a:solidFill>
                  <a:srgbClr val="FFFF00"/>
                </a:solidFill>
                <a:latin typeface="EvoBQ-Bold" charset="0"/>
              </a:rPr>
              <a:t>knut@Kenmark.us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381000" y="838200"/>
            <a:ext cx="22860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1000"/>
              </a:spcBef>
              <a:buClrTx/>
              <a:buSzPct val="145000"/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AdLib BT" charset="0"/>
              </a:rPr>
              <a:t>K</a:t>
            </a:r>
            <a:r>
              <a:rPr lang="en-US" altLang="en-US" sz="1600">
                <a:solidFill>
                  <a:srgbClr val="FFFF00"/>
                </a:solidFill>
                <a:latin typeface="AdLib BT" charset="0"/>
              </a:rPr>
              <a:t>enmark International</a:t>
            </a:r>
          </a:p>
        </p:txBody>
      </p:sp>
      <p:sp>
        <p:nvSpPr>
          <p:cNvPr id="6148" name="WordArt 3"/>
          <p:cNvSpPr>
            <a:spLocks noChangeArrowheads="1" noChangeShapeType="1" noTextEdit="1"/>
          </p:cNvSpPr>
          <p:nvPr/>
        </p:nvSpPr>
        <p:spPr bwMode="auto">
          <a:xfrm>
            <a:off x="5715000" y="6248400"/>
            <a:ext cx="2873375" cy="3540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  <a:contourClr>
                <a:srgbClr val="DCEBF5"/>
              </a:contourClr>
            </a:sp3d>
          </a:bodyPr>
          <a:lstStyle/>
          <a:p>
            <a:pPr algn="ctr"/>
            <a:r>
              <a:rPr lang="en-US" sz="2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WWW.KENMARK.US</a:t>
            </a:r>
          </a:p>
        </p:txBody>
      </p:sp>
      <p:sp>
        <p:nvSpPr>
          <p:cNvPr id="6149" name="WordArt 4"/>
          <p:cNvSpPr>
            <a:spLocks noChangeArrowheads="1" noChangeShapeType="1" noTextEdit="1"/>
          </p:cNvSpPr>
          <p:nvPr/>
        </p:nvSpPr>
        <p:spPr bwMode="auto">
          <a:xfrm rot="-660000">
            <a:off x="2368392" y="1724819"/>
            <a:ext cx="6096000" cy="30480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86" lon="19439992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707070"/>
              </a:contourClr>
            </a:sp3d>
          </a:bodyPr>
          <a:lstStyle/>
          <a:p>
            <a:pPr algn="ctr"/>
            <a:r>
              <a:rPr lang="en-US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13500000" scaled="1"/>
                </a:gradFill>
                <a:latin typeface="Impact" panose="020B0806030902050204" pitchFamily="34" charset="0"/>
              </a:rPr>
              <a:t>Camera</a:t>
            </a:r>
          </a:p>
          <a:p>
            <a:pPr algn="ctr"/>
            <a:r>
              <a:rPr lang="en-US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13500000" scaled="1"/>
                </a:gradFill>
                <a:latin typeface="Impact" panose="020B0806030902050204" pitchFamily="34" charset="0"/>
              </a:rPr>
              <a:t>Security</a:t>
            </a:r>
          </a:p>
          <a:p>
            <a:pPr algn="ctr"/>
            <a:r>
              <a:rPr lang="en-US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Impact" panose="020B0806030902050204" pitchFamily="34" charset="0"/>
              </a:rPr>
              <a:t>Why</a:t>
            </a:r>
            <a:endParaRPr lang="en-US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975"/>
            <a:ext cx="1676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-76200"/>
            <a:ext cx="7010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Security Cameras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3200" dirty="0" smtClean="0">
                <a:solidFill>
                  <a:srgbClr val="FFFF00"/>
                </a:solidFill>
                <a:latin typeface="PT Sans" charset="0"/>
              </a:rPr>
              <a:t>Agenda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447800" y="1447800"/>
            <a:ext cx="6324600" cy="446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Why Security Cameras</a:t>
            </a: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Crime</a:t>
            </a: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Equipment types</a:t>
            </a: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Installation procedures</a:t>
            </a: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Extend Wi-Fi with </a:t>
            </a:r>
            <a:r>
              <a:rPr lang="en-US" sz="2800" dirty="0">
                <a:latin typeface="Equip-Thin"/>
              </a:rPr>
              <a:t>Chime </a:t>
            </a:r>
            <a:r>
              <a:rPr lang="en-US" sz="2800" dirty="0" smtClean="0">
                <a:latin typeface="Equip-Thin"/>
              </a:rPr>
              <a:t>Pro</a:t>
            </a: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Pricing</a:t>
            </a:r>
            <a:endParaRPr lang="en-US" altLang="en-US" sz="2800" dirty="0">
              <a:latin typeface="PT Sans" charset="0"/>
            </a:endParaRP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sz="2800" dirty="0" smtClean="0">
                <a:latin typeface="Equip-Thin"/>
              </a:rPr>
              <a:t> Demo</a:t>
            </a:r>
            <a:endParaRPr lang="en-US" sz="2800" dirty="0">
              <a:latin typeface="Equip-Thin"/>
            </a:endParaRPr>
          </a:p>
          <a:p>
            <a:pPr>
              <a:lnSpc>
                <a:spcPct val="85000"/>
              </a:lnSpc>
              <a:spcBef>
                <a:spcPts val="1600"/>
              </a:spcBef>
              <a:buClr>
                <a:srgbClr val="FF9900"/>
              </a:buClr>
              <a:buSzPct val="145000"/>
              <a:buFont typeface="Wingdings" panose="05000000000000000000" pitchFamily="2" charset="2"/>
              <a:buChar char=""/>
            </a:pPr>
            <a:r>
              <a:rPr lang="en-US" altLang="en-US" sz="2800" dirty="0" smtClean="0">
                <a:latin typeface="PT Sans" charset="0"/>
              </a:rPr>
              <a:t> Questions</a:t>
            </a:r>
            <a:endParaRPr lang="en-US" altLang="en-US" sz="2800" dirty="0">
              <a:latin typeface="PT Sans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524000" y="-366837"/>
            <a:ext cx="7010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Security Cameras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862543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Crime is on the increase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286000"/>
            <a:ext cx="695658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At Golden Eagle Estates (GEE)</a:t>
            </a:r>
          </a:p>
          <a:p>
            <a:pPr algn="ctr"/>
            <a:r>
              <a:rPr lang="en-US" dirty="0" smtClean="0"/>
              <a:t>Crimes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6 Crimes break-ins</a:t>
            </a:r>
            <a:endParaRPr lang="en-US" dirty="0"/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We have since then: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Added high security fence to enter GEE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Added more cameras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Working with the police and the City on crimes</a:t>
            </a:r>
          </a:p>
        </p:txBody>
      </p:sp>
    </p:spTree>
    <p:extLst>
      <p:ext uri="{BB962C8B-B14F-4D97-AF65-F5344CB8AC3E}">
        <p14:creationId xmlns:p14="http://schemas.microsoft.com/office/powerpoint/2010/main" val="294468747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00200" y="-342377"/>
            <a:ext cx="6934200" cy="1709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Why Security Cameras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66750" y="4053914"/>
            <a:ext cx="3474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system@spotcrime.com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8674" y="1491768"/>
            <a:ext cx="5519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Crime is on the increase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362200"/>
            <a:ext cx="6768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Police success on theft between 23 – 28%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Police success on </a:t>
            </a:r>
            <a:r>
              <a:rPr lang="en-US" b="1" dirty="0" smtClean="0">
                <a:solidFill>
                  <a:srgbClr val="FF0000"/>
                </a:solidFill>
              </a:rPr>
              <a:t>murder around 90%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314" y="4640225"/>
            <a:ext cx="4732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Let’s see Pleasanton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06670" y="3440894"/>
            <a:ext cx="3400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get daily report is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8855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85302" y="-273898"/>
            <a:ext cx="7010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>
                <a:solidFill>
                  <a:srgbClr val="FFFF00"/>
                </a:solidFill>
                <a:latin typeface="EvoBQ-Bold" charset="0"/>
              </a:rPr>
              <a:t>Spot Crime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2819400" y="6300047"/>
            <a:ext cx="3474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system@spotcrime.com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33" y="1273934"/>
            <a:ext cx="8610600" cy="3090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0" y="862543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Crime is on the increase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33" y="4364559"/>
            <a:ext cx="8610600" cy="19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493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76400" y="-363709"/>
            <a:ext cx="7010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>
                <a:solidFill>
                  <a:srgbClr val="FFFF00"/>
                </a:solidFill>
                <a:latin typeface="EvoBQ-Bold" charset="0"/>
              </a:rPr>
              <a:t>Spot Crime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2819400" y="6300047"/>
            <a:ext cx="3474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system@spotcrime.com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477916"/>
            <a:ext cx="6705600" cy="47887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2200" y="899016"/>
            <a:ext cx="563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0000"/>
                </a:solidFill>
                <a:latin typeface="Arial" panose="020B0604020202020204" pitchFamily="34" charset="0"/>
              </a:rPr>
              <a:t>Daily Crime Alert - Sep 17, 2024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47244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Within 5 miles of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Zip code 84588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6678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76400" y="-363709"/>
            <a:ext cx="7010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Spot Crime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2819400" y="6300047"/>
            <a:ext cx="3474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system@spotcrime.com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62268"/>
            <a:ext cx="4777132" cy="32476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171" y="3180600"/>
            <a:ext cx="4862513" cy="318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5681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057400" y="330998"/>
            <a:ext cx="7171285" cy="69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C000"/>
                </a:solidFill>
                <a:latin typeface="PT Sans" charset="0"/>
              </a:rPr>
              <a:t>Security </a:t>
            </a:r>
            <a:r>
              <a:rPr lang="en-US" altLang="en-US" sz="4400" b="1" dirty="0" smtClean="0">
                <a:solidFill>
                  <a:srgbClr val="FFC000"/>
                </a:solidFill>
                <a:latin typeface="PT Sans" charset="0"/>
              </a:rPr>
              <a:t>Cameras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4400" b="1" dirty="0" smtClean="0">
              <a:solidFill>
                <a:srgbClr val="FFC000"/>
              </a:solidFill>
              <a:latin typeface="PT San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628846"/>
            <a:ext cx="3657600" cy="36372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45281" y="6172200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24400" y="632460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4251960" y="5864423"/>
            <a:ext cx="1905000" cy="5386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venir"/>
              </a:rPr>
              <a:t>USD $17.99 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USD $29.99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E33124"/>
                </a:solidFill>
                <a:effectLst/>
                <a:latin typeface="avenir"/>
              </a:rPr>
              <a:t>40% OFF</a:t>
            </a: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00" dirty="0" smtClean="0">
                <a:solidFill>
                  <a:srgbClr val="E33124"/>
                </a:solidFill>
                <a:latin typeface="avenir"/>
              </a:rPr>
              <a:t> 4 for $52.40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145281" y="1752600"/>
            <a:ext cx="4663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>
                <a:latin typeface="avenir"/>
              </a:rPr>
              <a:t>A6 Light Bulb Camera </a:t>
            </a:r>
            <a:endParaRPr lang="en-US" b="1" dirty="0" smtClean="0">
              <a:latin typeface="avenir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venir"/>
              </a:rPr>
              <a:t>HD </a:t>
            </a:r>
            <a:r>
              <a:rPr lang="en-US" b="1" dirty="0">
                <a:latin typeface="avenir"/>
              </a:rPr>
              <a:t>Full Color Night </a:t>
            </a:r>
            <a:r>
              <a:rPr lang="en-US" b="1" dirty="0" smtClean="0">
                <a:latin typeface="avenir"/>
              </a:rPr>
              <a:t>Vision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venir"/>
              </a:rPr>
              <a:t>Security </a:t>
            </a:r>
            <a:r>
              <a:rPr lang="en-US" b="1" dirty="0">
                <a:latin typeface="avenir"/>
              </a:rPr>
              <a:t>Surveillance </a:t>
            </a:r>
            <a:endParaRPr lang="en-US" b="1" dirty="0" smtClean="0">
              <a:latin typeface="avenir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>
                <a:latin typeface="avenir"/>
              </a:rPr>
              <a:t>C</a:t>
            </a:r>
            <a:r>
              <a:rPr lang="en-US" b="1" dirty="0" smtClean="0">
                <a:latin typeface="avenir"/>
              </a:rPr>
              <a:t>amera </a:t>
            </a:r>
            <a:r>
              <a:rPr lang="en-US" b="1" dirty="0">
                <a:latin typeface="avenir"/>
              </a:rPr>
              <a:t>360 Degree </a:t>
            </a:r>
            <a:endParaRPr lang="en-US" b="1" dirty="0" smtClean="0">
              <a:latin typeface="avenir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>
                <a:latin typeface="avenir"/>
              </a:rPr>
              <a:t>W</a:t>
            </a:r>
            <a:r>
              <a:rPr lang="en-US" b="1" dirty="0" smtClean="0">
                <a:latin typeface="avenir"/>
              </a:rPr>
              <a:t>ireless </a:t>
            </a:r>
            <a:r>
              <a:rPr lang="en-US" b="1" dirty="0" err="1">
                <a:latin typeface="avenir"/>
              </a:rPr>
              <a:t>Wifi</a:t>
            </a:r>
            <a:r>
              <a:rPr lang="en-US" b="1" dirty="0">
                <a:latin typeface="avenir"/>
              </a:rPr>
              <a:t> </a:t>
            </a:r>
            <a:endParaRPr lang="en-US" b="1" dirty="0" smtClean="0">
              <a:latin typeface="avenir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venir"/>
              </a:rPr>
              <a:t>Camera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venir"/>
              </a:rPr>
              <a:t>E27 </a:t>
            </a:r>
            <a:r>
              <a:rPr lang="en-US" b="1" dirty="0">
                <a:latin typeface="avenir"/>
              </a:rPr>
              <a:t>Light Bulb </a:t>
            </a:r>
            <a:endParaRPr lang="en-US" b="1" dirty="0" smtClean="0">
              <a:latin typeface="avenir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avenir"/>
              </a:rPr>
              <a:t>Security </a:t>
            </a:r>
            <a:r>
              <a:rPr lang="en-US" b="1" dirty="0">
                <a:latin typeface="avenir"/>
              </a:rPr>
              <a:t>Camera Human Detection and Human Track</a:t>
            </a:r>
            <a:endParaRPr lang="en-US" b="1" i="0" dirty="0">
              <a:effectLst/>
              <a:latin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72379600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057400" y="330998"/>
            <a:ext cx="7171285" cy="69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C000"/>
                </a:solidFill>
                <a:latin typeface="PT Sans" charset="0"/>
              </a:rPr>
              <a:t>Security </a:t>
            </a:r>
            <a:r>
              <a:rPr lang="en-US" altLang="en-US" sz="4400" b="1" dirty="0" smtClean="0">
                <a:solidFill>
                  <a:srgbClr val="FFC000"/>
                </a:solidFill>
                <a:latin typeface="PT Sans" charset="0"/>
              </a:rPr>
              <a:t>Cameras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4400" b="1" dirty="0" smtClean="0">
              <a:solidFill>
                <a:srgbClr val="FFC000"/>
              </a:solidFill>
              <a:latin typeface="PT San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5281" y="6172200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24400" y="632460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85366"/>
            <a:ext cx="3900487" cy="38331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45858" y="1219200"/>
            <a:ext cx="41457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mazon Ember"/>
              </a:rPr>
              <a:t>Hiseeu</a:t>
            </a:r>
            <a:r>
              <a:rPr lang="en-US" dirty="0">
                <a:latin typeface="Amazon Ember"/>
              </a:rPr>
              <a:t> 2Pack Wireless Security Camera 5G/2.4G </a:t>
            </a:r>
            <a:r>
              <a:rPr lang="en-US" dirty="0" err="1">
                <a:latin typeface="Amazon Ember"/>
              </a:rPr>
              <a:t>WiFi</a:t>
            </a:r>
            <a:r>
              <a:rPr lang="en-US" dirty="0">
                <a:latin typeface="Amazon Ember"/>
              </a:rPr>
              <a:t> Camera Dual Lens PTZ Camera Outdoor Motion Tracking Color Night Version</a:t>
            </a:r>
            <a:r>
              <a:rPr lang="en-US" dirty="0" smtClean="0">
                <a:latin typeface="Amazon Ember"/>
              </a:rPr>
              <a:t>, No-Monthly </a:t>
            </a:r>
            <a:r>
              <a:rPr lang="en-US" dirty="0">
                <a:latin typeface="Amazon Ember"/>
              </a:rPr>
              <a:t>Fees Works with Wireless Camera System/Alexa, Power Cord</a:t>
            </a:r>
            <a:endParaRPr lang="en-US" b="0" i="0" dirty="0">
              <a:effectLst/>
              <a:latin typeface="Amazon Embe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4391025"/>
            <a:ext cx="28670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7693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err="1" smtClean="0">
                <a:solidFill>
                  <a:srgbClr val="FFFF00"/>
                </a:solidFill>
                <a:latin typeface="EvoBQ-Bold" charset="0"/>
              </a:rPr>
              <a:t>Sansco</a:t>
            </a:r>
            <a:endParaRPr lang="en-US" altLang="en-US" sz="4200" b="1" i="1" dirty="0" smtClean="0">
              <a:solidFill>
                <a:srgbClr val="FFFF00"/>
              </a:solidFill>
              <a:latin typeface="EvoBQ-Bold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$137.59 on sale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71600"/>
            <a:ext cx="4248150" cy="42791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0" y="16002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iui"/>
              </a:rPr>
              <a:t>4CH 6MP Wired Security Camera System </a:t>
            </a:r>
            <a:endParaRPr lang="en-US" sz="2000" dirty="0" smtClean="0">
              <a:latin typeface="mi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Pan </a:t>
            </a:r>
            <a:r>
              <a:rPr lang="en-US" sz="2000" dirty="0">
                <a:latin typeface="miui"/>
              </a:rPr>
              <a:t>Tilt Remote Control, Color Night </a:t>
            </a:r>
            <a:r>
              <a:rPr lang="en-US" sz="2000" dirty="0" smtClean="0">
                <a:latin typeface="miui"/>
              </a:rPr>
              <a:t>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500G </a:t>
            </a:r>
            <a:r>
              <a:rPr lang="en-US" sz="2000" dirty="0">
                <a:latin typeface="miui"/>
              </a:rPr>
              <a:t>HDD, WIFI NVR </a:t>
            </a:r>
            <a:r>
              <a:rPr lang="en-US" sz="2000" dirty="0" smtClean="0">
                <a:latin typeface="miui"/>
              </a:rPr>
              <a:t>Kit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Indoor </a:t>
            </a:r>
            <a:r>
              <a:rPr lang="en-US" sz="2000" dirty="0">
                <a:latin typeface="miui"/>
              </a:rPr>
              <a:t>Outdoor Video </a:t>
            </a:r>
            <a:r>
              <a:rPr lang="en-US" sz="2000" dirty="0" smtClean="0">
                <a:latin typeface="miui"/>
              </a:rPr>
              <a:t>Surveillance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Motion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E-mail </a:t>
            </a:r>
            <a:r>
              <a:rPr lang="en-US" sz="2000" dirty="0">
                <a:latin typeface="miui"/>
              </a:rPr>
              <a:t>Alarm </a:t>
            </a:r>
            <a:r>
              <a:rPr lang="en-US" sz="2000" dirty="0" smtClean="0">
                <a:latin typeface="miui"/>
              </a:rPr>
              <a:t>Push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miui"/>
              </a:rPr>
              <a:t>Two-Way </a:t>
            </a:r>
            <a:r>
              <a:rPr lang="en-US" sz="2000" dirty="0">
                <a:latin typeface="miui"/>
              </a:rPr>
              <a:t>Audio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550" y="4104880"/>
            <a:ext cx="1752600" cy="19307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34856" y="5880600"/>
            <a:ext cx="420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Venture Research(NVR)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85119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dirty="0">
                <a:solidFill>
                  <a:srgbClr val="FFFF00"/>
                </a:solidFill>
              </a:rPr>
              <a:t>SPYPOINT LM2 Cellular </a:t>
            </a:r>
            <a:r>
              <a:rPr lang="en-US" sz="3600" dirty="0" smtClean="0">
                <a:solidFill>
                  <a:srgbClr val="FFFF00"/>
                </a:solidFill>
              </a:rPr>
              <a:t>Trail</a:t>
            </a:r>
            <a:endParaRPr lang="en-US" altLang="en-US" sz="36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447800"/>
            <a:ext cx="2423745" cy="4638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5800" y="1981200"/>
            <a:ext cx="40046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If you have a big property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Out of range of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Needs Cellular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Phone subscription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38100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type using SD card Some using remote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4675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Equipment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1026" name="Picture 2" descr="Video Doorbell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14859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3048000"/>
            <a:ext cx="19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Video Doorbell 2</a:t>
            </a:r>
          </a:p>
          <a:p>
            <a:r>
              <a:rPr lang="en-US" sz="1200" dirty="0" smtClean="0">
                <a:latin typeface="Equip-Light"/>
              </a:rPr>
              <a:t>8VR1S7</a:t>
            </a:r>
            <a:endParaRPr lang="en-US" sz="1200" dirty="0">
              <a:latin typeface="Equip-Light"/>
            </a:endParaRPr>
          </a:p>
        </p:txBody>
      </p:sp>
      <p:pic>
        <p:nvPicPr>
          <p:cNvPr id="1028" name="Picture 4" descr="Spotlight Cam Batte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17531" y="3047999"/>
            <a:ext cx="17998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Spotlight Cam Battery</a:t>
            </a:r>
          </a:p>
          <a:p>
            <a:r>
              <a:rPr lang="en-US" sz="1200" dirty="0" smtClean="0">
                <a:latin typeface="Equip-Light"/>
              </a:rPr>
              <a:t>8SB1S7</a:t>
            </a:r>
            <a:endParaRPr lang="en-US" sz="1200" dirty="0">
              <a:latin typeface="Equip-Light"/>
            </a:endParaRPr>
          </a:p>
        </p:txBody>
      </p:sp>
      <p:pic>
        <p:nvPicPr>
          <p:cNvPr id="1030" name="Picture 6" descr="Spotlight Cam Sola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1483011"/>
            <a:ext cx="1450690" cy="145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29101" y="3083211"/>
            <a:ext cx="175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Spotlight Cam Solar</a:t>
            </a:r>
          </a:p>
          <a:p>
            <a:r>
              <a:rPr lang="en-US" sz="1200" dirty="0" smtClean="0">
                <a:latin typeface="Equip-Light"/>
              </a:rPr>
              <a:t>8SB3C7</a:t>
            </a:r>
            <a:endParaRPr lang="en-US" sz="1200" dirty="0">
              <a:latin typeface="Equip-Light"/>
            </a:endParaRPr>
          </a:p>
        </p:txBody>
      </p:sp>
      <p:pic>
        <p:nvPicPr>
          <p:cNvPr id="1032" name="Picture 8" descr="Chime Pr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11914"/>
            <a:ext cx="1516665" cy="151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249978" y="3112114"/>
            <a:ext cx="16795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Chime Pro</a:t>
            </a:r>
          </a:p>
          <a:p>
            <a:r>
              <a:rPr lang="en-US" sz="1200" dirty="0" smtClean="0">
                <a:latin typeface="Equip-Light"/>
              </a:rPr>
              <a:t>8AC1P6</a:t>
            </a:r>
            <a:endParaRPr lang="en-US" sz="1200" dirty="0">
              <a:latin typeface="Equip-Light"/>
            </a:endParaRPr>
          </a:p>
        </p:txBody>
      </p:sp>
      <p:pic>
        <p:nvPicPr>
          <p:cNvPr id="1034" name="Picture 10" descr="Chim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229" y="3758445"/>
            <a:ext cx="1527174" cy="152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44963" y="4187216"/>
            <a:ext cx="16900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Chime</a:t>
            </a:r>
          </a:p>
          <a:p>
            <a:r>
              <a:rPr lang="en-US" sz="1200" dirty="0" smtClean="0">
                <a:latin typeface="Equip-Light"/>
              </a:rPr>
              <a:t>8AC1S5</a:t>
            </a:r>
            <a:endParaRPr lang="en-US" sz="1200" dirty="0">
              <a:latin typeface="Equip-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915201"/>
            <a:ext cx="17475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Equip-Thin"/>
              </a:rPr>
              <a:t>Comes in White too</a:t>
            </a:r>
            <a:endParaRPr lang="en-US" sz="1400" dirty="0">
              <a:latin typeface="Equip-Thi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3962400"/>
            <a:ext cx="2471810" cy="188351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68584" y="5545870"/>
            <a:ext cx="2459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Equip-Thin"/>
              </a:rPr>
              <a:t>Chime have different sounds</a:t>
            </a:r>
          </a:p>
          <a:p>
            <a:pPr algn="ctr"/>
            <a:r>
              <a:rPr lang="en-US" sz="1400" dirty="0" smtClean="0">
                <a:latin typeface="Equip-Thin"/>
              </a:rPr>
              <a:t>Dogs barking is great</a:t>
            </a:r>
            <a:endParaRPr lang="en-US" sz="1400" dirty="0">
              <a:latin typeface="Equip-Thin"/>
            </a:endParaRPr>
          </a:p>
        </p:txBody>
      </p:sp>
    </p:spTree>
    <p:extLst>
      <p:ext uri="{BB962C8B-B14F-4D97-AF65-F5344CB8AC3E}">
        <p14:creationId xmlns:p14="http://schemas.microsoft.com/office/powerpoint/2010/main" val="29566968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-152400"/>
            <a:ext cx="70104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 2 solar cameras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438400"/>
            <a:ext cx="557561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379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951984" y="0"/>
            <a:ext cx="6629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 </a:t>
            </a:r>
            <a:r>
              <a:rPr lang="en-US" sz="4400" dirty="0">
                <a:solidFill>
                  <a:srgbClr val="FFFF00"/>
                </a:solidFill>
              </a:rPr>
              <a:t>Alarm Security Kit, </a:t>
            </a:r>
            <a:r>
              <a:rPr lang="en-US" sz="4400" dirty="0" smtClean="0">
                <a:solidFill>
                  <a:srgbClr val="FFFF00"/>
                </a:solidFill>
              </a:rPr>
              <a:t>10-Piece</a:t>
            </a:r>
            <a:endParaRPr lang="en-US" altLang="en-US" sz="4200" b="1" i="1" dirty="0" smtClean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828800"/>
            <a:ext cx="4284969" cy="29239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51984" y="5029200"/>
            <a:ext cx="64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search.yahoo.com/search;_ylt=Awrg1gopV.hmzFcRWphXNyoA;_ylc=X1MDMjc2NjY3OQRfcgMyBGZyA21jYWZlZQRmcjIDc2ItdG9wBGdwcmlkA0M4YVJIdkxTUmRHYmNaQlhMUjdwREEEbl9yc2x0AzAEbl9zdWdnAzQEb3JpZ2luA3NlYXJjaC55YWhvby5jb20EcG9zAzAEcHFzdHIDBHBxc3RybAMwBHFzdHJsAzI3BHF1ZXJ5A3JpbmclMjBzZWN1cml0eSUyMGFsbCUyMGVxdWlwbWVudAR0X3N0bXADMTcyNjUwMzIzNg--?p=ring+security+all+equipment&amp;fr=mcafee&amp;type=E210US91088G91803&amp;fr2=sb-top</a:t>
            </a:r>
          </a:p>
        </p:txBody>
      </p:sp>
    </p:spTree>
    <p:extLst>
      <p:ext uri="{BB962C8B-B14F-4D97-AF65-F5344CB8AC3E}">
        <p14:creationId xmlns:p14="http://schemas.microsoft.com/office/powerpoint/2010/main" val="158675179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Setup Door Bell 1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600200"/>
            <a:ext cx="337773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4415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209800" y="-7883"/>
            <a:ext cx="541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Setup Door Bell 2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1592317"/>
            <a:ext cx="38100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6467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209800" y="304800"/>
            <a:ext cx="541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sz="2800" dirty="0"/>
              <a:t>Setting Up Your Ring Stick Up Cam in the Ring App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905000"/>
            <a:ext cx="38004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499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133600" y="4083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Extend Wi-Fi if needed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3" name="Picture 6" descr="Spotlight Cam So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1450690" cy="145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hime P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2785" y="-1408539"/>
            <a:ext cx="118187" cy="11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ages10.newegg.com/ProductImageOriginal/33-320-242_R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928" y="2133600"/>
            <a:ext cx="1934253" cy="145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hime Pr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79431"/>
            <a:ext cx="1516665" cy="151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59178" y="3679631"/>
            <a:ext cx="1679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Chime Pro</a:t>
            </a:r>
          </a:p>
          <a:p>
            <a:r>
              <a:rPr lang="en-US" sz="1200" dirty="0" smtClean="0">
                <a:latin typeface="Equip-Light"/>
              </a:rPr>
              <a:t>8AC1P6</a:t>
            </a:r>
          </a:p>
          <a:p>
            <a:r>
              <a:rPr lang="en-US" sz="1200" dirty="0" smtClean="0">
                <a:latin typeface="Equip-Light"/>
              </a:rPr>
              <a:t>Select sound when activate by motion.</a:t>
            </a:r>
          </a:p>
          <a:p>
            <a:r>
              <a:rPr lang="en-US" sz="1200" dirty="0" smtClean="0">
                <a:latin typeface="Equip-Light"/>
              </a:rPr>
              <a:t>I.E. Dog Barking</a:t>
            </a:r>
            <a:endParaRPr lang="en-US" sz="1200" dirty="0">
              <a:latin typeface="Equip-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3365" y="3757670"/>
            <a:ext cx="175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Equip-Thin"/>
              </a:rPr>
              <a:t>Spotlight Cam Solar</a:t>
            </a:r>
          </a:p>
          <a:p>
            <a:r>
              <a:rPr lang="en-US" sz="1200" dirty="0" smtClean="0">
                <a:latin typeface="Equip-Light"/>
              </a:rPr>
              <a:t>8SB3C7</a:t>
            </a:r>
            <a:endParaRPr lang="en-US" sz="1200" b="1" i="0" dirty="0">
              <a:effectLst/>
              <a:latin typeface="Equip-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06928" y="3725797"/>
            <a:ext cx="17573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Equip-Thin"/>
              </a:rPr>
              <a:t>Router Access Point</a:t>
            </a:r>
            <a:endParaRPr lang="en-US" sz="1200" b="1" i="0" dirty="0">
              <a:effectLst/>
              <a:latin typeface="Equip-Light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1907890" y="2819400"/>
            <a:ext cx="1749710" cy="4571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EvoBQ" charset="0"/>
              <a:ea typeface="Microsoft YaHei" panose="020B0503020204020204" pitchFamily="34" charset="-122"/>
            </a:endParaRPr>
          </a:p>
        </p:txBody>
      </p:sp>
      <p:sp>
        <p:nvSpPr>
          <p:cNvPr id="5" name="Right Arrow 4"/>
          <p:cNvSpPr/>
          <p:nvPr/>
        </p:nvSpPr>
        <p:spPr bwMode="auto">
          <a:xfrm flipV="1">
            <a:off x="5268924" y="2858945"/>
            <a:ext cx="1606880" cy="4571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EvoBQ" charset="0"/>
              <a:ea typeface="Microsoft YaHei" panose="020B0503020204020204" pitchFamily="3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49599" y="2911404"/>
            <a:ext cx="1757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Equip-Thin"/>
              </a:rPr>
              <a:t>Wi-Fi logical connection</a:t>
            </a:r>
          </a:p>
          <a:p>
            <a:r>
              <a:rPr lang="en-US" sz="1200" b="1" i="0" dirty="0" smtClean="0">
                <a:effectLst/>
                <a:latin typeface="Equip-Thin"/>
              </a:rPr>
              <a:t>Max 30 feet</a:t>
            </a:r>
            <a:endParaRPr lang="en-US" sz="1200" b="1" i="0" dirty="0">
              <a:effectLst/>
              <a:latin typeface="Equip-Ligh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24937" y="2954349"/>
            <a:ext cx="1757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Equip-Thin"/>
              </a:rPr>
              <a:t>Wi-Fi logical connection</a:t>
            </a:r>
          </a:p>
          <a:p>
            <a:r>
              <a:rPr lang="en-US" sz="1200" b="1" i="0" dirty="0" smtClean="0">
                <a:effectLst/>
                <a:latin typeface="Equip-Thin"/>
              </a:rPr>
              <a:t>Max 30 feet</a:t>
            </a:r>
            <a:endParaRPr lang="en-US" sz="1200" b="1" i="0" dirty="0">
              <a:effectLst/>
              <a:latin typeface="Equip-Light"/>
            </a:endParaRPr>
          </a:p>
        </p:txBody>
      </p:sp>
    </p:spTree>
    <p:extLst>
      <p:ext uri="{BB962C8B-B14F-4D97-AF65-F5344CB8AC3E}">
        <p14:creationId xmlns:p14="http://schemas.microsoft.com/office/powerpoint/2010/main" val="264588528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743200" y="381000"/>
            <a:ext cx="541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8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/>
            <a:r>
              <a:rPr lang="en-US" sz="2800" dirty="0"/>
              <a:t>Setting Up Your Chime Pro in the Ring App</a:t>
            </a:r>
          </a:p>
          <a:p>
            <a:pPr algn="ctr"/>
            <a:r>
              <a:rPr lang="en-US" sz="2800" dirty="0"/>
              <a:t> 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endParaRPr lang="en-US" altLang="en-US" sz="28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1" y="1524000"/>
            <a:ext cx="4038600" cy="33749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5105400"/>
            <a:ext cx="6361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need to install the camera(s) </a:t>
            </a:r>
          </a:p>
          <a:p>
            <a:r>
              <a:rPr lang="en-US" dirty="0" smtClean="0"/>
              <a:t>to connect to the Chime Pro.</a:t>
            </a:r>
          </a:p>
          <a:p>
            <a:r>
              <a:rPr lang="en-US" dirty="0" smtClean="0"/>
              <a:t>I use Dog barking as notification. Great dog!!!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24448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3581400" y="304800"/>
            <a:ext cx="32766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Cloud Storage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2514600"/>
            <a:ext cx="71220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To save video clips, you need the Cloud account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30 days free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There after $30.00 per camera per year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Pay $100.00 for unlimited number of cameras.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Check prices, may have changed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794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76400" y="381000"/>
            <a:ext cx="6629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All equipment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With pricing</a:t>
            </a:r>
            <a:endParaRPr lang="en-US" altLang="en-US" sz="2800" dirty="0" smtClean="0">
              <a:solidFill>
                <a:srgbClr val="FFFF00"/>
              </a:solidFill>
              <a:latin typeface="PT Sans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7347" y="2590800"/>
            <a:ext cx="7010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ttps://search.yahoo.com/search;_ylt=Awrg1gopV.hmzFcRWphXNyoA;_ylc=X1MDMjc2NjY3OQRfcgMyBGZyA21jYWZlZQRmcjIDc2ItdG9wBGdwcmlkA0M4YVJIdkxTUmRHYmNaQlhMUjdwREEEbl9yc2x0AzAEbl9zdWdnAzQEb3JpZ2luA3NlYXJjaC55YWhvby5jb20EcG9zAzAEcHFzdHIDBHBxc3RybAMwBHFzdHJsAzI3BHF1ZXJ5A3JpbmclMjBzZWN1cml0eSUyMGFsbCUyMGVxdWlwbWVudAR0X3N0bXADMTcyNjUwMzIzNg--?p=ring+security+all+equipment&amp;fr=mcafee&amp;type=E210US91088G91803&amp;fr2=sb-top</a:t>
            </a:r>
          </a:p>
        </p:txBody>
      </p:sp>
    </p:spTree>
    <p:extLst>
      <p:ext uri="{BB962C8B-B14F-4D97-AF65-F5344CB8AC3E}">
        <p14:creationId xmlns:p14="http://schemas.microsoft.com/office/powerpoint/2010/main" val="242846685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764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Security Cameras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Considerations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676400"/>
            <a:ext cx="6795450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Remote access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Cloud storage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Smart phone review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View pasted recordings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Motions and photos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Cost of storage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Multiple locations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Alexa access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Connected to your security system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3200" dirty="0">
              <a:latin typeface="Equip-Thin"/>
            </a:endParaRPr>
          </a:p>
        </p:txBody>
      </p:sp>
    </p:spTree>
    <p:extLst>
      <p:ext uri="{BB962C8B-B14F-4D97-AF65-F5344CB8AC3E}">
        <p14:creationId xmlns:p14="http://schemas.microsoft.com/office/powerpoint/2010/main" val="203413913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676400" y="0"/>
            <a:ext cx="7010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Security Cameras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Four Considerations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2590800"/>
            <a:ext cx="720581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Live camera view only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Pasted views via SD card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Cloud storage to view passed events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Equip-Thin"/>
              </a:rPr>
              <a:t>Storage period</a:t>
            </a:r>
            <a:endParaRPr lang="en-US" sz="3200" dirty="0">
              <a:latin typeface="Equip-Thin"/>
            </a:endParaRPr>
          </a:p>
        </p:txBody>
      </p:sp>
    </p:spTree>
    <p:extLst>
      <p:ext uri="{BB962C8B-B14F-4D97-AF65-F5344CB8AC3E}">
        <p14:creationId xmlns:p14="http://schemas.microsoft.com/office/powerpoint/2010/main" val="110670560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2514600" y="173795"/>
            <a:ext cx="541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Ring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</a:pPr>
            <a:r>
              <a:rPr lang="en-US" altLang="en-US" sz="2800" dirty="0" smtClean="0">
                <a:solidFill>
                  <a:srgbClr val="FFFF00"/>
                </a:solidFill>
                <a:latin typeface="PT Sans" charset="0"/>
              </a:rPr>
              <a:t>Demo all equipment. YouTube (18 minutes)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1" y="1825995"/>
            <a:ext cx="5706198" cy="28706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91100" y="4800600"/>
            <a:ext cx="5486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https://video.search.yahoo.com/search/video?fr=mcafee&amp;p=ring+camera+demonstration&amp;type=E210US91088G91803#id=3&amp;vid=f014f837dff569af72c01c45fe1ea754&amp;action=click</a:t>
            </a:r>
          </a:p>
        </p:txBody>
      </p:sp>
    </p:spTree>
    <p:extLst>
      <p:ext uri="{BB962C8B-B14F-4D97-AF65-F5344CB8AC3E}">
        <p14:creationId xmlns:p14="http://schemas.microsoft.com/office/powerpoint/2010/main" val="39132750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WordArt 1"/>
          <p:cNvSpPr>
            <a:spLocks noChangeArrowheads="1" noChangeShapeType="1" noTextEdit="1"/>
          </p:cNvSpPr>
          <p:nvPr/>
        </p:nvSpPr>
        <p:spPr bwMode="auto">
          <a:xfrm>
            <a:off x="1600200" y="2971800"/>
            <a:ext cx="6329363" cy="20431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86" lon="19439992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707070"/>
              </a:contourClr>
            </a:sp3d>
          </a:bodyPr>
          <a:lstStyle/>
          <a:p>
            <a:pPr algn="ctr"/>
            <a:r>
              <a:rPr lang="en-US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13920000" scaled="1"/>
                </a:gradFill>
                <a:latin typeface="Impact" panose="020B0806030902050204" pitchFamily="34" charset="0"/>
              </a:rPr>
              <a:t>Questions</a:t>
            </a:r>
          </a:p>
        </p:txBody>
      </p:sp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975"/>
            <a:ext cx="1676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2133600" y="76200"/>
            <a:ext cx="7010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Past Presentations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Kenmark.us / Download</a:t>
            </a:r>
            <a:endParaRPr lang="en-US" altLang="en-US" sz="4200" b="1" i="1" dirty="0">
              <a:solidFill>
                <a:srgbClr val="FFFF00"/>
              </a:solidFill>
              <a:latin typeface="EvoBQ-Bold" charset="0"/>
            </a:endParaRPr>
          </a:p>
        </p:txBody>
      </p:sp>
      <p:sp>
        <p:nvSpPr>
          <p:cNvPr id="72707" name="Rectangle 2"/>
          <p:cNvSpPr>
            <a:spLocks noChangeArrowheads="1"/>
          </p:cNvSpPr>
          <p:nvPr/>
        </p:nvSpPr>
        <p:spPr bwMode="auto">
          <a:xfrm>
            <a:off x="2201863" y="13557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5800" y="1600200"/>
          <a:ext cx="7543800" cy="4206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43800">
                  <a:extLst>
                    <a:ext uri="{9D8B030D-6E8A-4147-A177-3AD203B41FA5}">
                      <a16:colId xmlns:a16="http://schemas.microsoft.com/office/drawing/2014/main" xmlns="" val="2416565661"/>
                    </a:ext>
                  </a:extLst>
                </a:gridCol>
              </a:tblGrid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RoboForm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5760858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Asus vs Dell vs Macbook</a:t>
                      </a:r>
                      <a:endParaRPr lang="en-US" sz="2400" u="none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9616143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Avanquest Fix-It utility</a:t>
                      </a:r>
                      <a:endParaRPr lang="en-US" sz="2400" u="none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1136804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Avanquest</a:t>
                      </a:r>
                      <a:r>
                        <a:rPr lang="en-US" sz="2400" b="1" u="none" strike="noStrike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 - Fix-It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6550590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What is running - </a:t>
                      </a:r>
                      <a:r>
                        <a:rPr lang="en-US" sz="2400" b="1" u="none" strike="noStrike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Autostart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286254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Allway</a:t>
                      </a:r>
                      <a:r>
                        <a:rPr lang="en-US" sz="2400" b="1" u="none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Sync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3070240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Snapfish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0284383"/>
                  </a:ext>
                </a:extLst>
              </a:tr>
              <a:tr h="525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Internet Sound Recording</a:t>
                      </a:r>
                      <a:endParaRPr lang="en-US" sz="2400" u="none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685300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2133600" y="76200"/>
            <a:ext cx="7010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Past </a:t>
            </a:r>
            <a:r>
              <a:rPr lang="en-US" altLang="en-US" sz="4200" b="1" i="1" dirty="0">
                <a:solidFill>
                  <a:srgbClr val="FFFF00"/>
                </a:solidFill>
                <a:latin typeface="EvoBQ-Bold" charset="0"/>
              </a:rPr>
              <a:t>Presentations</a:t>
            </a:r>
          </a:p>
        </p:txBody>
      </p:sp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2201863" y="13557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5800" y="1600200"/>
          <a:ext cx="7543800" cy="449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43800">
                  <a:extLst>
                    <a:ext uri="{9D8B030D-6E8A-4147-A177-3AD203B41FA5}">
                      <a16:colId xmlns:a16="http://schemas.microsoft.com/office/drawing/2014/main" xmlns="" val="2416565661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Travel and Health</a:t>
                      </a:r>
                      <a:endParaRPr lang="en-US" sz="2800" u="non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5760858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Microsoft Security Essentials Presentation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9616143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Gadgets and Allway Sync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113680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IncrediMail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655059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Android Presentation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28625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Android Apps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307024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Revo Uninstaller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0284383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685300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2133600" y="76200"/>
            <a:ext cx="7010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1pPr>
            <a:lvl2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2pPr>
            <a:lvl3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3pPr>
            <a:lvl4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4pPr>
            <a:lvl5pPr>
              <a:lnSpc>
                <a:spcPct val="95000"/>
              </a:lnSpc>
              <a:spcBef>
                <a:spcPts val="1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5000"/>
              </a:lnSpc>
              <a:spcBef>
                <a:spcPts val="1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>
                <a:solidFill>
                  <a:srgbClr val="FFFFFF"/>
                </a:solidFill>
                <a:latin typeface="EvoBQ-Medium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200" b="1" i="1" dirty="0" smtClean="0">
                <a:solidFill>
                  <a:srgbClr val="FFFF00"/>
                </a:solidFill>
                <a:latin typeface="EvoBQ-Bold" charset="0"/>
              </a:rPr>
              <a:t>Past </a:t>
            </a:r>
            <a:r>
              <a:rPr lang="en-US" altLang="en-US" sz="4200" b="1" i="1" dirty="0">
                <a:solidFill>
                  <a:srgbClr val="FFFF00"/>
                </a:solidFill>
                <a:latin typeface="EvoBQ-Bold" charset="0"/>
              </a:rPr>
              <a:t>Presentations</a:t>
            </a:r>
          </a:p>
        </p:txBody>
      </p:sp>
      <p:sp>
        <p:nvSpPr>
          <p:cNvPr id="76803" name="Rectangle 2"/>
          <p:cNvSpPr>
            <a:spLocks noChangeArrowheads="1"/>
          </p:cNvSpPr>
          <p:nvPr/>
        </p:nvSpPr>
        <p:spPr bwMode="auto">
          <a:xfrm>
            <a:off x="2201863" y="13557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5800" y="1600200"/>
          <a:ext cx="7543800" cy="449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43800">
                  <a:extLst>
                    <a:ext uri="{9D8B030D-6E8A-4147-A177-3AD203B41FA5}">
                      <a16:colId xmlns:a16="http://schemas.microsoft.com/office/drawing/2014/main" xmlns="" val="2416565661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PCMatic Virus presentation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5760858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guide to Microsoft Shortcuts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9616143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Microsoft Shortcuts Presentation</a:t>
                      </a:r>
                      <a:endParaRPr lang="en-US" sz="2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113680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Process Explorer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655059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Smart Phones - Samsung vs IPhones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28625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307024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0284383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685300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EvoBQ-Bold"/>
        <a:ea typeface="Microsoft YaHei"/>
        <a:cs typeface=""/>
      </a:majorFont>
      <a:minorFont>
        <a:latin typeface="EvoBQ-Medium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EvoBQ-Bold"/>
        <a:ea typeface="Microsoft YaHei"/>
        <a:cs typeface=""/>
      </a:majorFont>
      <a:minorFont>
        <a:latin typeface="EvoBQ-Medium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EvoBQ-Bold"/>
        <a:ea typeface="Microsoft YaHei"/>
        <a:cs typeface=""/>
      </a:majorFont>
      <a:minorFont>
        <a:latin typeface="EvoBQ-Medium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EvoBQ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25252</TotalTime>
  <Words>806</Words>
  <Application>Microsoft Office PowerPoint</Application>
  <PresentationFormat>On-screen Show (4:3)</PresentationFormat>
  <Paragraphs>265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52" baseType="lpstr">
      <vt:lpstr>Arial Unicode MS</vt:lpstr>
      <vt:lpstr>Microsoft YaHei</vt:lpstr>
      <vt:lpstr>AdLib BT</vt:lpstr>
      <vt:lpstr>Allegro BT</vt:lpstr>
      <vt:lpstr>Amazon Ember</vt:lpstr>
      <vt:lpstr>Arial</vt:lpstr>
      <vt:lpstr>Arial Black</vt:lpstr>
      <vt:lpstr>avenir</vt:lpstr>
      <vt:lpstr>Calibri</vt:lpstr>
      <vt:lpstr>CorporateABQ</vt:lpstr>
      <vt:lpstr>CorporateARegularItalic</vt:lpstr>
      <vt:lpstr>Equip-Light</vt:lpstr>
      <vt:lpstr>Equip-Thin</vt:lpstr>
      <vt:lpstr>EvoBQ</vt:lpstr>
      <vt:lpstr>EvoBQ-Bold</vt:lpstr>
      <vt:lpstr>EvoBQ-Medium</vt:lpstr>
      <vt:lpstr>Impact</vt:lpstr>
      <vt:lpstr>miui</vt:lpstr>
      <vt:lpstr>PT Sans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Knut S-C Ojermark</dc:creator>
  <cp:lastModifiedBy>Knut Ojermark</cp:lastModifiedBy>
  <cp:revision>1548</cp:revision>
  <cp:lastPrinted>2001-01-10T16:12:26Z</cp:lastPrinted>
  <dcterms:created xsi:type="dcterms:W3CDTF">1995-06-17T23:31:02Z</dcterms:created>
  <dcterms:modified xsi:type="dcterms:W3CDTF">2024-09-26T16:13:51Z</dcterms:modified>
</cp:coreProperties>
</file>